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sldIdLst>
    <p:sldId id="256" r:id="rId2"/>
    <p:sldId id="258" r:id="rId3"/>
    <p:sldId id="259" r:id="rId4"/>
    <p:sldId id="260" r:id="rId5"/>
    <p:sldId id="279"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40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8436AAE0-E0E5-41C5-A056-7B9F6EAD6974}" type="datetimeFigureOut">
              <a:rPr lang="ru-RU" smtClean="0"/>
              <a:t>03.05.2024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3628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350688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5720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21730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5542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211169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24723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321410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40898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36AAE0-E0E5-41C5-A056-7B9F6EAD6974}" type="datetimeFigureOut">
              <a:rPr lang="ru-RU" smtClean="0"/>
              <a:t>03.05.2024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328517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436AAE0-E0E5-41C5-A056-7B9F6EAD6974}" type="datetimeFigureOut">
              <a:rPr lang="ru-RU" smtClean="0"/>
              <a:t>03.05.2024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153092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436AAE0-E0E5-41C5-A056-7B9F6EAD6974}" type="datetimeFigureOut">
              <a:rPr lang="ru-RU" smtClean="0"/>
              <a:t>03.05.2024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136357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36AAE0-E0E5-41C5-A056-7B9F6EAD6974}" type="datetimeFigureOut">
              <a:rPr lang="ru-RU" smtClean="0"/>
              <a:t>03.05.2024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37130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6AAE0-E0E5-41C5-A056-7B9F6EAD6974}" type="datetimeFigureOut">
              <a:rPr lang="ru-RU" smtClean="0"/>
              <a:t>03.05.2024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35591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36AAE0-E0E5-41C5-A056-7B9F6EAD6974}" type="datetimeFigureOut">
              <a:rPr lang="ru-RU" smtClean="0"/>
              <a:t>03.05.2024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21063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36AAE0-E0E5-41C5-A056-7B9F6EAD6974}" type="datetimeFigureOut">
              <a:rPr lang="ru-RU" smtClean="0"/>
              <a:t>03.05.2024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7A73A2-AF47-4991-81C4-E367651516E5}" type="slidenum">
              <a:rPr lang="ru-RU" smtClean="0"/>
              <a:t>‹#›</a:t>
            </a:fld>
            <a:endParaRPr lang="ru-RU"/>
          </a:p>
        </p:txBody>
      </p:sp>
    </p:spTree>
    <p:extLst>
      <p:ext uri="{BB962C8B-B14F-4D97-AF65-F5344CB8AC3E}">
        <p14:creationId xmlns:p14="http://schemas.microsoft.com/office/powerpoint/2010/main" val="70552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36AAE0-E0E5-41C5-A056-7B9F6EAD6974}" type="datetimeFigureOut">
              <a:rPr lang="ru-RU" smtClean="0"/>
              <a:t>03.05.2024</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17A73A2-AF47-4991-81C4-E367651516E5}" type="slidenum">
              <a:rPr lang="ru-RU" smtClean="0"/>
              <a:t>‹#›</a:t>
            </a:fld>
            <a:endParaRPr lang="ru-RU"/>
          </a:p>
        </p:txBody>
      </p:sp>
    </p:spTree>
    <p:extLst>
      <p:ext uri="{BB962C8B-B14F-4D97-AF65-F5344CB8AC3E}">
        <p14:creationId xmlns:p14="http://schemas.microsoft.com/office/powerpoint/2010/main" val="2831822577"/>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D88B31D0-BEF7-4F4C-A40C-5E59ADE5497A}"/>
              </a:ext>
            </a:extLst>
          </p:cNvPr>
          <p:cNvSpPr>
            <a:spLocks noGrp="1"/>
          </p:cNvSpPr>
          <p:nvPr>
            <p:ph type="ctrTitle"/>
          </p:nvPr>
        </p:nvSpPr>
        <p:spPr>
          <a:xfrm>
            <a:off x="684212" y="685799"/>
            <a:ext cx="8001000" cy="1752601"/>
          </a:xfrm>
        </p:spPr>
        <p:txBody>
          <a:bodyPr>
            <a:normAutofit/>
          </a:bodyPr>
          <a:lstStyle/>
          <a:p>
            <a:r>
              <a:rPr lang="ru-RU" sz="5400" b="1" i="1" dirty="0" smtClean="0">
                <a:solidFill>
                  <a:srgbClr val="002060"/>
                </a:solidFill>
              </a:rPr>
              <a:t>УЧЕНЫЕ-ЮРИСТЫ</a:t>
            </a:r>
            <a:endParaRPr lang="ru-RU" sz="5400" b="1" i="1" dirty="0">
              <a:solidFill>
                <a:srgbClr val="002060"/>
              </a:solidFill>
            </a:endParaRPr>
          </a:p>
        </p:txBody>
      </p:sp>
      <p:sp>
        <p:nvSpPr>
          <p:cNvPr id="5" name="Подзаголовок 4">
            <a:extLst>
              <a:ext uri="{FF2B5EF4-FFF2-40B4-BE49-F238E27FC236}">
                <a16:creationId xmlns:a16="http://schemas.microsoft.com/office/drawing/2014/main" xmlns="" id="{FEE1DDF2-B5B3-487B-A415-2A25B0756F7F}"/>
              </a:ext>
            </a:extLst>
          </p:cNvPr>
          <p:cNvSpPr>
            <a:spLocks noGrp="1"/>
          </p:cNvSpPr>
          <p:nvPr>
            <p:ph type="subTitle" idx="1"/>
          </p:nvPr>
        </p:nvSpPr>
        <p:spPr>
          <a:xfrm>
            <a:off x="684212" y="3027681"/>
            <a:ext cx="8144828" cy="2763520"/>
          </a:xfrm>
        </p:spPr>
        <p:txBody>
          <a:bodyPr>
            <a:normAutofit/>
          </a:bodyPr>
          <a:lstStyle/>
          <a:p>
            <a:r>
              <a:rPr lang="ru-RU" sz="4400" b="1" i="1" dirty="0" smtClean="0">
                <a:solidFill>
                  <a:srgbClr val="002060"/>
                </a:solidFill>
              </a:rPr>
              <a:t>                  СЕРОВА Е. Б.</a:t>
            </a:r>
            <a:endParaRPr lang="ru-RU" sz="4400" b="1" i="1" dirty="0">
              <a:solidFill>
                <a:srgbClr val="002060"/>
              </a:solidFill>
            </a:endParaRPr>
          </a:p>
        </p:txBody>
      </p:sp>
    </p:spTree>
    <p:extLst>
      <p:ext uri="{BB962C8B-B14F-4D97-AF65-F5344CB8AC3E}">
        <p14:creationId xmlns:p14="http://schemas.microsoft.com/office/powerpoint/2010/main" val="3725016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2640" y="193040"/>
            <a:ext cx="8707120" cy="6494085"/>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67.414(2Р)321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Криминалистические аспекты противодействия преступлениям против собственности : учебное пособие / Е. Б  Серова </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 Санкт-Петербургский юридический институт (филиал) Академии Генеральной прокуратуры Российской Федерации. — Санкт-Петербург : </a:t>
            </a:r>
            <a:r>
              <a:rPr lang="ru-RU" sz="2400" dirty="0" err="1">
                <a:solidFill>
                  <a:srgbClr val="002060"/>
                </a:solidFill>
                <a:latin typeface="Times New Roman" panose="02020603050405020304" pitchFamily="18" charset="0"/>
                <a:cs typeface="Times New Roman" panose="02020603050405020304" pitchFamily="18" charset="0"/>
              </a:rPr>
              <a:t>СПбЮИ</a:t>
            </a:r>
            <a:r>
              <a:rPr lang="ru-RU" sz="2400" dirty="0">
                <a:solidFill>
                  <a:srgbClr val="002060"/>
                </a:solidFill>
                <a:latin typeface="Times New Roman" panose="02020603050405020304" pitchFamily="18" charset="0"/>
                <a:cs typeface="Times New Roman" panose="02020603050405020304" pitchFamily="18" charset="0"/>
              </a:rPr>
              <a:t> (ф) АГП РФ, 2015. — 96 с.</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48 — ЧЗ(1), ОБЩ(1), АБ(46).</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В учебном пособии рассматриваются общие вопросы использования прокурором криминалистических знаний при осуществлении противодействия преступлениям против собственности. Основное внимание уделяется противодействию таким преступлениям, как кража, грабеж, разбой, вымогательство, угон, хищение культурных ценностей. Акцент сделан на оценке прокурором всесторонности, полноты и объективности расследования преступлений против собственности, а также особенностях оценки прокурором материалов на стадии возбуждения уголовного дела и первоначальном этапе расследования, результатов типичных следственных действий.</a:t>
            </a:r>
          </a:p>
          <a:p>
            <a:endParaRPr lang="ru-RU" sz="2000" dirty="0"/>
          </a:p>
        </p:txBody>
      </p:sp>
      <p:pic>
        <p:nvPicPr>
          <p:cNvPr id="3" name="Рисунок 2"/>
          <p:cNvPicPr>
            <a:picLocks noChangeAspect="1"/>
          </p:cNvPicPr>
          <p:nvPr/>
        </p:nvPicPr>
        <p:blipFill>
          <a:blip r:embed="rId2"/>
          <a:stretch>
            <a:fillRect/>
          </a:stretch>
        </p:blipFill>
        <p:spPr>
          <a:xfrm>
            <a:off x="138747" y="946150"/>
            <a:ext cx="3095625" cy="4457700"/>
          </a:xfrm>
          <a:prstGeom prst="rect">
            <a:avLst/>
          </a:prstGeom>
        </p:spPr>
      </p:pic>
    </p:spTree>
    <p:extLst>
      <p:ext uri="{BB962C8B-B14F-4D97-AF65-F5344CB8AC3E}">
        <p14:creationId xmlns:p14="http://schemas.microsoft.com/office/powerpoint/2010/main" val="343218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8080" y="426720"/>
            <a:ext cx="8148320" cy="5293757"/>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67.414(2Р)321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Методика расследования вымогательств : конспект лекции / Е. Б. Серова ; Институт повышения квалификации прокурорско-следственных работников Генеральной прокуратуры Российской Федерации. — Санкт-Петербург : Ин-т повышения квалификации прокурор.-</a:t>
            </a:r>
            <a:r>
              <a:rPr lang="ru-RU" sz="2400" dirty="0" err="1">
                <a:solidFill>
                  <a:srgbClr val="002060"/>
                </a:solidFill>
                <a:latin typeface="Times New Roman" panose="02020603050405020304" pitchFamily="18" charset="0"/>
                <a:cs typeface="Times New Roman" panose="02020603050405020304" pitchFamily="18" charset="0"/>
              </a:rPr>
              <a:t>следств</a:t>
            </a:r>
            <a:r>
              <a:rPr lang="ru-RU" sz="2400" dirty="0">
                <a:solidFill>
                  <a:srgbClr val="002060"/>
                </a:solidFill>
                <a:latin typeface="Times New Roman" panose="02020603050405020304" pitchFamily="18" charset="0"/>
                <a:cs typeface="Times New Roman" panose="02020603050405020304" pitchFamily="18" charset="0"/>
              </a:rPr>
              <a:t>. работников </a:t>
            </a:r>
            <a:r>
              <a:rPr lang="ru-RU" sz="2400" dirty="0" err="1">
                <a:solidFill>
                  <a:srgbClr val="002060"/>
                </a:solidFill>
                <a:latin typeface="Times New Roman" panose="02020603050405020304" pitchFamily="18" charset="0"/>
                <a:cs typeface="Times New Roman" panose="02020603050405020304" pitchFamily="18" charset="0"/>
              </a:rPr>
              <a:t>Генер</a:t>
            </a:r>
            <a:r>
              <a:rPr lang="ru-RU" sz="2400" dirty="0">
                <a:solidFill>
                  <a:srgbClr val="002060"/>
                </a:solidFill>
                <a:latin typeface="Times New Roman" panose="02020603050405020304" pitchFamily="18" charset="0"/>
                <a:cs typeface="Times New Roman" panose="02020603050405020304" pitchFamily="18" charset="0"/>
              </a:rPr>
              <a:t>. прокуратуры РФ, 1994. — 18, [2] с</a:t>
            </a:r>
            <a:r>
              <a:rPr lang="ru-RU" sz="2400" dirty="0" smtClean="0">
                <a:solidFill>
                  <a:srgbClr val="002060"/>
                </a:solidFill>
                <a:latin typeface="Times New Roman" panose="02020603050405020304" pitchFamily="18" charset="0"/>
                <a:cs typeface="Times New Roman" panose="02020603050405020304" pitchFamily="18" charset="0"/>
              </a:rPr>
              <a:t>.</a:t>
            </a:r>
          </a:p>
          <a:p>
            <a:pPr algn="just"/>
            <a:r>
              <a:rPr lang="ru-RU" sz="2400" b="1" dirty="0" smtClean="0">
                <a:solidFill>
                  <a:srgbClr val="002060"/>
                </a:solidFill>
                <a:latin typeface="Times New Roman" panose="02020603050405020304" pitchFamily="18" charset="0"/>
                <a:cs typeface="Times New Roman" panose="02020603050405020304" pitchFamily="18" charset="0"/>
              </a:rPr>
              <a:t>Экземпляры</a:t>
            </a:r>
            <a:r>
              <a:rPr lang="ru-RU" sz="2400" b="1" dirty="0">
                <a:solidFill>
                  <a:srgbClr val="002060"/>
                </a:solidFill>
                <a:latin typeface="Times New Roman" panose="02020603050405020304" pitchFamily="18" charset="0"/>
                <a:cs typeface="Times New Roman" panose="02020603050405020304" pitchFamily="18" charset="0"/>
              </a:rPr>
              <a:t>: всего: 5 — АБ (5)</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В конспекте лекции автор рассматривает криминалистическую характеристику вымогательств, обстоятельства, подлежащие доказыванию, версии защиты, предлагает типовую программу расследования преступлений данной категории, алгоритм первоначальных следственных действий по делу о вымогательстве.</a:t>
            </a:r>
          </a:p>
          <a:p>
            <a:endParaRPr lang="ru-RU" dirty="0">
              <a:solidFill>
                <a:srgbClr val="002060"/>
              </a:solidFill>
            </a:endParaRPr>
          </a:p>
        </p:txBody>
      </p:sp>
      <p:pic>
        <p:nvPicPr>
          <p:cNvPr id="3" name="Рисунок 2"/>
          <p:cNvPicPr>
            <a:picLocks noChangeAspect="1"/>
          </p:cNvPicPr>
          <p:nvPr/>
        </p:nvPicPr>
        <p:blipFill>
          <a:blip r:embed="rId2"/>
          <a:stretch>
            <a:fillRect/>
          </a:stretch>
        </p:blipFill>
        <p:spPr>
          <a:xfrm>
            <a:off x="156210" y="857884"/>
            <a:ext cx="3419430" cy="4923155"/>
          </a:xfrm>
          <a:prstGeom prst="rect">
            <a:avLst/>
          </a:prstGeom>
        </p:spPr>
      </p:pic>
    </p:spTree>
    <p:extLst>
      <p:ext uri="{BB962C8B-B14F-4D97-AF65-F5344CB8AC3E}">
        <p14:creationId xmlns:p14="http://schemas.microsoft.com/office/powerpoint/2010/main" val="4261359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5520" y="314960"/>
            <a:ext cx="8239760" cy="4647426"/>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67.411(2Р)123.1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Некоторые вопросы поддержания государственного обвинения в суде по делам о вымогательствах : конспект лекции / Е. Б. Серова ; Санкт-Петербургский юридический институт Генеральной прокуратуры Российской Федерации. — Санкт-Петербург : СПб ЮИ ГП РФ, 1997. — 23, [1] с. — </a:t>
            </a:r>
            <a:r>
              <a:rPr lang="ru-RU" sz="2400" dirty="0" err="1">
                <a:solidFill>
                  <a:srgbClr val="002060"/>
                </a:solidFill>
                <a:latin typeface="Times New Roman" panose="02020603050405020304" pitchFamily="18" charset="0"/>
                <a:cs typeface="Times New Roman" panose="02020603050405020304" pitchFamily="18" charset="0"/>
              </a:rPr>
              <a:t>Библиогр</a:t>
            </a:r>
            <a:r>
              <a:rPr lang="ru-RU" sz="2400" dirty="0">
                <a:solidFill>
                  <a:srgbClr val="002060"/>
                </a:solidFill>
                <a:latin typeface="Times New Roman" panose="02020603050405020304" pitchFamily="18" charset="0"/>
                <a:cs typeface="Times New Roman" panose="02020603050405020304" pitchFamily="18" charset="0"/>
              </a:rPr>
              <a:t>.: с. 22.</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82 — АБ(82)</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В лекции излагаются вопросы криминалистической характеристики вымогательств и предмета доказывания по делам данной категории, даны рекомендации по подготовке прокурора к судебному следствию, рассматриваются тактические вопросы участия прокурора в исследовании доказательств в судебном процессе.</a:t>
            </a:r>
          </a:p>
        </p:txBody>
      </p:sp>
      <p:pic>
        <p:nvPicPr>
          <p:cNvPr id="3" name="Рисунок 2"/>
          <p:cNvPicPr>
            <a:picLocks noChangeAspect="1"/>
          </p:cNvPicPr>
          <p:nvPr/>
        </p:nvPicPr>
        <p:blipFill>
          <a:blip r:embed="rId2"/>
          <a:stretch>
            <a:fillRect/>
          </a:stretch>
        </p:blipFill>
        <p:spPr>
          <a:xfrm>
            <a:off x="180657" y="887095"/>
            <a:ext cx="3133725" cy="4514850"/>
          </a:xfrm>
          <a:prstGeom prst="rect">
            <a:avLst/>
          </a:prstGeom>
        </p:spPr>
      </p:pic>
    </p:spTree>
    <p:extLst>
      <p:ext uri="{BB962C8B-B14F-4D97-AF65-F5344CB8AC3E}">
        <p14:creationId xmlns:p14="http://schemas.microsoft.com/office/powerpoint/2010/main" val="102182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54399" y="252549"/>
            <a:ext cx="8392161" cy="7140416"/>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67.411(2Р)1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Актуальные проблемы прокурорской деятельности: методология и методы науки : монография / О. Н. Коршунова, И. Б. Ломакина, И. Л. Честнов [и др.] ; под ред. О. Н. Коршуновой ; Санкт-Петербургский юридический институт (филиал) Университета прокуратуры Российской Федерации. — 2-е изд., </a:t>
            </a:r>
            <a:r>
              <a:rPr lang="ru-RU" sz="2400" dirty="0" err="1">
                <a:solidFill>
                  <a:srgbClr val="002060"/>
                </a:solidFill>
                <a:latin typeface="Times New Roman" panose="02020603050405020304" pitchFamily="18" charset="0"/>
                <a:cs typeface="Times New Roman" panose="02020603050405020304" pitchFamily="18" charset="0"/>
              </a:rPr>
              <a:t>испр</a:t>
            </a:r>
            <a:r>
              <a:rPr lang="ru-RU" sz="2400" dirty="0">
                <a:solidFill>
                  <a:srgbClr val="002060"/>
                </a:solidFill>
                <a:latin typeface="Times New Roman" panose="02020603050405020304" pitchFamily="18" charset="0"/>
                <a:cs typeface="Times New Roman" panose="02020603050405020304" pitchFamily="18" charset="0"/>
              </a:rPr>
              <a:t>. и доп. — Москва : </a:t>
            </a:r>
            <a:r>
              <a:rPr lang="ru-RU" sz="2400" dirty="0" err="1">
                <a:solidFill>
                  <a:srgbClr val="002060"/>
                </a:solidFill>
                <a:latin typeface="Times New Roman" panose="02020603050405020304" pitchFamily="18" charset="0"/>
                <a:cs typeface="Times New Roman" panose="02020603050405020304" pitchFamily="18" charset="0"/>
              </a:rPr>
              <a:t>Руснайс</a:t>
            </a:r>
            <a:r>
              <a:rPr lang="ru-RU" sz="2400" dirty="0">
                <a:solidFill>
                  <a:srgbClr val="002060"/>
                </a:solidFill>
                <a:latin typeface="Times New Roman" panose="02020603050405020304" pitchFamily="18" charset="0"/>
                <a:cs typeface="Times New Roman" panose="02020603050405020304" pitchFamily="18" charset="0"/>
              </a:rPr>
              <a:t>, 2024. — 301, [3] с. — </a:t>
            </a:r>
            <a:r>
              <a:rPr lang="ru-RU" sz="2400" dirty="0" err="1">
                <a:solidFill>
                  <a:srgbClr val="002060"/>
                </a:solidFill>
                <a:latin typeface="Times New Roman" panose="02020603050405020304" pitchFamily="18" charset="0"/>
                <a:cs typeface="Times New Roman" panose="02020603050405020304" pitchFamily="18" charset="0"/>
              </a:rPr>
              <a:t>Библиогр</a:t>
            </a:r>
            <a:r>
              <a:rPr lang="ru-RU" sz="2400" dirty="0">
                <a:solidFill>
                  <a:srgbClr val="002060"/>
                </a:solidFill>
                <a:latin typeface="Times New Roman" panose="02020603050405020304" pitchFamily="18" charset="0"/>
                <a:cs typeface="Times New Roman" panose="02020603050405020304" pitchFamily="18" charset="0"/>
              </a:rPr>
              <a:t>. в конце глав. — ISBN 978-5-466-03827-9.</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1 — ЧЗ (1).</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В монографии представлены результаты научных исследований актуальных проблем прокурорской деятельности профессорско-преподавательским коллективом Санкт-Петербургского юридического института (филиала) Университета прокуратуры Российской Федерации. Монография представляет собой первую попытку систематизации и развития проблемных вопросов методологии науки прокурорской деятельности, а также рассмотрения возможностей использования достижения методологий различных наук для разработки методик и методических рекомендаций по организации и осуществлению прокурорской деятельности.</a:t>
            </a:r>
          </a:p>
          <a:p>
            <a:pPr algn="just"/>
            <a:endParaRPr lang="ru-RU" sz="2200" dirty="0">
              <a:solidFill>
                <a:srgbClr val="002060"/>
              </a:solidFill>
            </a:endParaRPr>
          </a:p>
          <a:p>
            <a:pPr algn="just"/>
            <a:endParaRPr lang="ru-RU" sz="2200" dirty="0" smtClean="0">
              <a:solidFill>
                <a:srgbClr val="002060"/>
              </a:solidFill>
            </a:endParaRPr>
          </a:p>
        </p:txBody>
      </p:sp>
      <p:pic>
        <p:nvPicPr>
          <p:cNvPr id="2" name="Рисунок 1"/>
          <p:cNvPicPr>
            <a:picLocks noChangeAspect="1"/>
          </p:cNvPicPr>
          <p:nvPr/>
        </p:nvPicPr>
        <p:blipFill>
          <a:blip r:embed="rId2"/>
          <a:stretch>
            <a:fillRect/>
          </a:stretch>
        </p:blipFill>
        <p:spPr>
          <a:xfrm>
            <a:off x="129857" y="755650"/>
            <a:ext cx="3133725" cy="4533900"/>
          </a:xfrm>
          <a:prstGeom prst="rect">
            <a:avLst/>
          </a:prstGeom>
        </p:spPr>
      </p:pic>
    </p:spTree>
    <p:extLst>
      <p:ext uri="{BB962C8B-B14F-4D97-AF65-F5344CB8AC3E}">
        <p14:creationId xmlns:p14="http://schemas.microsoft.com/office/powerpoint/2010/main" val="165281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720" y="294640"/>
            <a:ext cx="8625840" cy="5539978"/>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67.411(2Р)123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Руководство для государственных обвинителей: криминалистический аспект деятельности : учебное пособие / В. С. </a:t>
            </a:r>
            <a:r>
              <a:rPr lang="ru-RU" sz="2400" dirty="0" err="1">
                <a:solidFill>
                  <a:srgbClr val="002060"/>
                </a:solidFill>
                <a:latin typeface="Times New Roman" panose="02020603050405020304" pitchFamily="18" charset="0"/>
                <a:cs typeface="Times New Roman" panose="02020603050405020304" pitchFamily="18" charset="0"/>
              </a:rPr>
              <a:t>Бурданова</a:t>
            </a:r>
            <a:r>
              <a:rPr lang="ru-RU" sz="2400" dirty="0">
                <a:solidFill>
                  <a:srgbClr val="002060"/>
                </a:solidFill>
                <a:latin typeface="Times New Roman" panose="02020603050405020304" pitchFamily="18" charset="0"/>
                <a:cs typeface="Times New Roman" panose="02020603050405020304" pitchFamily="18" charset="0"/>
              </a:rPr>
              <a:t>, С. Г. Евдокимов, Е. Б. Серова [и др.] ; под ред. О. Н. Коршуновой. — Санкт-Петербург : Юридический центр Пресс, 2003. — 686 с. — (Учебники и учебные пособия). — ISBN 5-94201-275-Х.</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11 — АБ(11).</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Данное пособие состоит из двух частей. В части первой рассмотрены общие вопросы использования научных методов познания при осуществлении уголовного преследования в суде первой инстанции. Во второй части даны систематизированные криминалистические рекомендации по поддержанию государственного обвинения в суде первой инстанции.</a:t>
            </a:r>
          </a:p>
          <a:p>
            <a:pPr algn="just"/>
            <a:r>
              <a:rPr lang="ru-RU" sz="2000" dirty="0" smtClean="0">
                <a:solidFill>
                  <a:srgbClr val="002060"/>
                </a:solidFill>
                <a:latin typeface="Times New Roman" panose="02020603050405020304" pitchFamily="18" charset="0"/>
                <a:cs typeface="Times New Roman" panose="02020603050405020304" pitchFamily="18" charset="0"/>
              </a:rPr>
              <a:t>по </a:t>
            </a:r>
            <a:r>
              <a:rPr lang="ru-RU" sz="2000" dirty="0">
                <a:solidFill>
                  <a:srgbClr val="002060"/>
                </a:solidFill>
                <a:latin typeface="Times New Roman" panose="02020603050405020304" pitchFamily="18" charset="0"/>
                <a:cs typeface="Times New Roman" panose="02020603050405020304" pitchFamily="18" charset="0"/>
              </a:rPr>
              <a:t>организации и осуществлению прокурорской деятельности.</a:t>
            </a:r>
          </a:p>
          <a:p>
            <a:endParaRPr lang="ru-RU" sz="2000" dirty="0">
              <a:solidFill>
                <a:srgbClr val="002060"/>
              </a:solidFill>
            </a:endParaRPr>
          </a:p>
          <a:p>
            <a:endParaRPr lang="ru-RU" dirty="0"/>
          </a:p>
        </p:txBody>
      </p:sp>
      <p:pic>
        <p:nvPicPr>
          <p:cNvPr id="3" name="Рисунок 2"/>
          <p:cNvPicPr>
            <a:picLocks noChangeAspect="1"/>
          </p:cNvPicPr>
          <p:nvPr/>
        </p:nvPicPr>
        <p:blipFill>
          <a:blip r:embed="rId2"/>
          <a:stretch>
            <a:fillRect/>
          </a:stretch>
        </p:blipFill>
        <p:spPr>
          <a:xfrm>
            <a:off x="106680" y="925830"/>
            <a:ext cx="2934980" cy="4367530"/>
          </a:xfrm>
          <a:prstGeom prst="rect">
            <a:avLst/>
          </a:prstGeom>
        </p:spPr>
      </p:pic>
    </p:spTree>
    <p:extLst>
      <p:ext uri="{BB962C8B-B14F-4D97-AF65-F5344CB8AC3E}">
        <p14:creationId xmlns:p14="http://schemas.microsoft.com/office/powerpoint/2010/main" val="133888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0560" y="182880"/>
            <a:ext cx="8717280" cy="3785652"/>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67.414(2Р)321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Актуальные теоретические и практические проблемы расследования и поддержания государственного обвинения по делам о вымогательстве : специальность 12.00.09. «Уголовный </a:t>
            </a:r>
            <a:r>
              <a:rPr lang="ru-RU" sz="2400" dirty="0" err="1">
                <a:solidFill>
                  <a:srgbClr val="002060"/>
                </a:solidFill>
                <a:latin typeface="Times New Roman" panose="02020603050405020304" pitchFamily="18" charset="0"/>
                <a:cs typeface="Times New Roman" panose="02020603050405020304" pitchFamily="18" charset="0"/>
              </a:rPr>
              <a:t>процес</a:t>
            </a:r>
            <a:r>
              <a:rPr lang="ru-RU" sz="2400" dirty="0">
                <a:solidFill>
                  <a:srgbClr val="002060"/>
                </a:solidFill>
                <a:latin typeface="Times New Roman" panose="02020603050405020304" pitchFamily="18" charset="0"/>
                <a:cs typeface="Times New Roman" panose="02020603050405020304" pitchFamily="18" charset="0"/>
              </a:rPr>
              <a:t>; криминалистика; теория оперативно-розыскной деятельности» : автореферат диссертации на соискание ученой степени кандидата юридических наук / Серова Елена Борисовна ; Санкт-Петербургский государственный университет. — </a:t>
            </a:r>
            <a:r>
              <a:rPr lang="en-US" sz="2400" dirty="0">
                <a:solidFill>
                  <a:srgbClr val="002060"/>
                </a:solidFill>
                <a:latin typeface="Times New Roman" panose="02020603050405020304" pitchFamily="18" charset="0"/>
                <a:cs typeface="Times New Roman" panose="02020603050405020304" pitchFamily="18" charset="0"/>
              </a:rPr>
              <a:t>C</a:t>
            </a:r>
            <a:r>
              <a:rPr lang="ru-RU" sz="2400" dirty="0" err="1">
                <a:solidFill>
                  <a:srgbClr val="002060"/>
                </a:solidFill>
                <a:latin typeface="Times New Roman" panose="02020603050405020304" pitchFamily="18" charset="0"/>
                <a:cs typeface="Times New Roman" panose="02020603050405020304" pitchFamily="18" charset="0"/>
              </a:rPr>
              <a:t>анкт</a:t>
            </a:r>
            <a:r>
              <a:rPr lang="ru-RU" sz="2400" dirty="0">
                <a:solidFill>
                  <a:srgbClr val="002060"/>
                </a:solidFill>
                <a:latin typeface="Times New Roman" panose="02020603050405020304" pitchFamily="18" charset="0"/>
                <a:cs typeface="Times New Roman" panose="02020603050405020304" pitchFamily="18" charset="0"/>
              </a:rPr>
              <a:t>-Петербург : СПбГУ, </a:t>
            </a:r>
            <a:r>
              <a:rPr lang="ru-RU" sz="2400" dirty="0" smtClean="0">
                <a:solidFill>
                  <a:srgbClr val="002060"/>
                </a:solidFill>
                <a:latin typeface="Times New Roman" panose="02020603050405020304" pitchFamily="18" charset="0"/>
                <a:cs typeface="Times New Roman" panose="02020603050405020304" pitchFamily="18" charset="0"/>
              </a:rPr>
              <a:t> 1998</a:t>
            </a:r>
            <a:r>
              <a:rPr lang="ru-RU" sz="2400" dirty="0">
                <a:solidFill>
                  <a:srgbClr val="002060"/>
                </a:solidFill>
                <a:latin typeface="Times New Roman" panose="02020603050405020304" pitchFamily="18" charset="0"/>
                <a:cs typeface="Times New Roman" panose="02020603050405020304" pitchFamily="18" charset="0"/>
              </a:rPr>
              <a:t>. — 25, [1] с.</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1 — ЧЗ(1).</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06680" y="908367"/>
            <a:ext cx="3010876" cy="4130993"/>
          </a:xfrm>
          <a:prstGeom prst="rect">
            <a:avLst/>
          </a:prstGeom>
        </p:spPr>
      </p:pic>
    </p:spTree>
    <p:extLst>
      <p:ext uri="{BB962C8B-B14F-4D97-AF65-F5344CB8AC3E}">
        <p14:creationId xmlns:p14="http://schemas.microsoft.com/office/powerpoint/2010/main" val="216343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3280" y="182880"/>
            <a:ext cx="8544560" cy="6247864"/>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Криминалистические аспекты противодействия преступлениям против личности : учебное пособие. Часть I. Криминалистические аспекты противодействия преступлениям против жизни / Е. Б. Серова ; Санкт-Петербургский юридический институт (филиал) Академии Генеральной прокуратуры Российской Федерации. — Санкт-Петербург : </a:t>
            </a:r>
            <a:r>
              <a:rPr lang="ru-RU" sz="2400" dirty="0" err="1">
                <a:solidFill>
                  <a:srgbClr val="002060"/>
                </a:solidFill>
                <a:latin typeface="Times New Roman" panose="02020603050405020304" pitchFamily="18" charset="0"/>
                <a:cs typeface="Times New Roman" panose="02020603050405020304" pitchFamily="18" charset="0"/>
              </a:rPr>
              <a:t>СПбЮИ</a:t>
            </a:r>
            <a:r>
              <a:rPr lang="ru-RU" sz="2400" dirty="0">
                <a:solidFill>
                  <a:srgbClr val="002060"/>
                </a:solidFill>
                <a:latin typeface="Times New Roman" panose="02020603050405020304" pitchFamily="18" charset="0"/>
                <a:cs typeface="Times New Roman" panose="02020603050405020304" pitchFamily="18" charset="0"/>
              </a:rPr>
              <a:t> (ф) АГП РФ, 2013. — 56 с.</a:t>
            </a:r>
          </a:p>
          <a:p>
            <a:pPr algn="just"/>
            <a:r>
              <a:rPr lang="ru-RU" sz="2400" b="1" dirty="0" smtClean="0">
                <a:solidFill>
                  <a:srgbClr val="002060"/>
                </a:solidFill>
                <a:latin typeface="Times New Roman" panose="02020603050405020304" pitchFamily="18" charset="0"/>
                <a:cs typeface="Times New Roman" panose="02020603050405020304" pitchFamily="18" charset="0"/>
              </a:rPr>
              <a:t>Экземпляры: всего: 50 — АБ (48), ОБЩ (1), ЧЗ (1).</a:t>
            </a:r>
            <a:endParaRPr lang="ru-RU" sz="2400" dirty="0" smtClean="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В первой части данного пособия рассмотрены общие вопросы использования прокурором криминалистических знаний при осуществлении противодействия преступлениям, рассматривается деятельность прокурора по противодействию преступлениям против жизни — убийствам и доведению до самоубийства. Акцент сделан на оценке прокурором всесторонности, полноты и объективности расследования, а также особенностях оценки прокурором материалов на стадии возбуждения уголовного дела, первоначальном этапе расследования и результатов типичных следственных действий.</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9384" y="748030"/>
            <a:ext cx="3129625" cy="4728210"/>
          </a:xfrm>
          <a:prstGeom prst="rect">
            <a:avLst/>
          </a:prstGeom>
        </p:spPr>
      </p:pic>
    </p:spTree>
    <p:extLst>
      <p:ext uri="{BB962C8B-B14F-4D97-AF65-F5344CB8AC3E}">
        <p14:creationId xmlns:p14="http://schemas.microsoft.com/office/powerpoint/2010/main" val="1904253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920" y="274320"/>
            <a:ext cx="8605520" cy="6771084"/>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67.414(2Р)31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Криминалистические аспекты противодействия преступлениям против личности : учебное пособие. Часть 2. Криминалистические аспекты противодействия преступлениям против здоровья, половой неприкосновенности и половой свободы личности / Е. Б. Серова ; Санкт-Петербургский юридический институт (филиал) Академии Генеральной прокуратуры Российской Федерации. — Санкт-Петербург : </a:t>
            </a:r>
            <a:r>
              <a:rPr lang="ru-RU" sz="2400" dirty="0" err="1">
                <a:solidFill>
                  <a:srgbClr val="002060"/>
                </a:solidFill>
                <a:latin typeface="Times New Roman" panose="02020603050405020304" pitchFamily="18" charset="0"/>
                <a:cs typeface="Times New Roman" panose="02020603050405020304" pitchFamily="18" charset="0"/>
              </a:rPr>
              <a:t>СПбЮИ</a:t>
            </a:r>
            <a:r>
              <a:rPr lang="ru-RU" sz="2400" dirty="0">
                <a:solidFill>
                  <a:srgbClr val="002060"/>
                </a:solidFill>
                <a:latin typeface="Times New Roman" panose="02020603050405020304" pitchFamily="18" charset="0"/>
                <a:cs typeface="Times New Roman" panose="02020603050405020304" pitchFamily="18" charset="0"/>
              </a:rPr>
              <a:t> (ф) АГП РФ, 2014. — 80 с. </a:t>
            </a: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Экземпляры</a:t>
            </a:r>
            <a:r>
              <a:rPr lang="ru-RU" sz="2400" b="1" dirty="0">
                <a:solidFill>
                  <a:srgbClr val="002060"/>
                </a:solidFill>
                <a:latin typeface="Times New Roman" panose="02020603050405020304" pitchFamily="18" charset="0"/>
                <a:cs typeface="Times New Roman" panose="02020603050405020304" pitchFamily="18" charset="0"/>
              </a:rPr>
              <a:t>: всего: 50 — АБ (48), ОБЩ (1), ЧЗ (1).</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В пособии изложены вопросы использования прокурором криминалистических знаний при осуществлении противодействия преступлениям против здоровья, половой неприкосновенности и половой свободы личности. Основное внимание уделяется противодействию причинениям вреда здоровью различной степени тяжести, изнасилованиям, насильственным действиям сексуального характера. Рассмотрены особенности оценки прокурором материалов на стадии возбуждения уголовного дела, первоначальном этапе расследования и результатов типичных следственных действий.</a:t>
            </a:r>
          </a:p>
          <a:p>
            <a:pPr algn="just"/>
            <a:endParaRPr lang="ru-RU" sz="2200" dirty="0">
              <a:solidFill>
                <a:srgbClr val="002060"/>
              </a:solidFill>
              <a:latin typeface="Times New Roman" panose="02020603050405020304" pitchFamily="18" charset="0"/>
              <a:cs typeface="Times New Roman" panose="02020603050405020304" pitchFamily="18" charset="0"/>
            </a:endParaRPr>
          </a:p>
          <a:p>
            <a:pPr algn="just"/>
            <a:endParaRPr lang="ru-RU" sz="22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31445" y="898207"/>
            <a:ext cx="3112982" cy="4669473"/>
          </a:xfrm>
          <a:prstGeom prst="rect">
            <a:avLst/>
          </a:prstGeom>
        </p:spPr>
      </p:pic>
    </p:spTree>
    <p:extLst>
      <p:ext uri="{BB962C8B-B14F-4D97-AF65-F5344CB8AC3E}">
        <p14:creationId xmlns:p14="http://schemas.microsoft.com/office/powerpoint/2010/main" val="81095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2160" y="182880"/>
            <a:ext cx="8585200" cy="7448193"/>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67.414(2Р)312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Криминалистические аспекты противодействия преступлениям против личности : учебное пособие. Часть 3. Криминалистические аспекты противодействия преступлениям против свободы, чести и достоинства личности / Е. Б. Серова ; Санкт-Петербургский юридический институт (филиал) Академии Генеральной прокуратуры Российской Федерации. — Санкт-Петербург : </a:t>
            </a:r>
            <a:r>
              <a:rPr lang="ru-RU" sz="2400" dirty="0" err="1">
                <a:solidFill>
                  <a:srgbClr val="002060"/>
                </a:solidFill>
                <a:latin typeface="Times New Roman" panose="02020603050405020304" pitchFamily="18" charset="0"/>
                <a:cs typeface="Times New Roman" panose="02020603050405020304" pitchFamily="18" charset="0"/>
              </a:rPr>
              <a:t>СПбЮИ</a:t>
            </a:r>
            <a:r>
              <a:rPr lang="ru-RU" sz="2400" dirty="0">
                <a:solidFill>
                  <a:srgbClr val="002060"/>
                </a:solidFill>
                <a:latin typeface="Times New Roman" panose="02020603050405020304" pitchFamily="18" charset="0"/>
                <a:cs typeface="Times New Roman" panose="02020603050405020304" pitchFamily="18" charset="0"/>
              </a:rPr>
              <a:t> (ф) АГП РФ, 2014. — 68 с.</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49 — АБ (47), ОБЩ (1), ЧЗ (1).</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В учебном пособии рассматриваются вопросы использования прокурором криминалистических знаний при осуществлении противодействия преступлениям против свободы, чести и достоинства личности, основное внимание уделяется противодействию похищению человека, торговле людьми. Акцент сделан на оценке прокурором всесторонности, полноты и объективности расследования преступлений указанных видов, особенностях оценки прокурором материалов на стадии возбуждения уголовного дела, первоначальном этапе расследования и результатов типичных следственных действий.</a:t>
            </a: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ru-RU" dirty="0">
                <a:solidFill>
                  <a:srgbClr val="002060"/>
                </a:solidFill>
                <a:latin typeface="Times New Roman" panose="02020603050405020304" pitchFamily="18" charset="0"/>
                <a:cs typeface="Times New Roman" panose="02020603050405020304" pitchFamily="18" charset="0"/>
              </a:rPr>
              <a:t> </a:t>
            </a:r>
          </a:p>
          <a:p>
            <a:pPr algn="just"/>
            <a:endParaRPr lang="ru-RU"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31127" y="830897"/>
            <a:ext cx="3080481" cy="4513263"/>
          </a:xfrm>
          <a:prstGeom prst="rect">
            <a:avLst/>
          </a:prstGeom>
        </p:spPr>
      </p:pic>
    </p:spTree>
    <p:extLst>
      <p:ext uri="{BB962C8B-B14F-4D97-AF65-F5344CB8AC3E}">
        <p14:creationId xmlns:p14="http://schemas.microsoft.com/office/powerpoint/2010/main" val="418428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4080" y="142240"/>
            <a:ext cx="8595360" cy="6370975"/>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67.414(2Р)312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Криминалистические аспекты противодействия преступлениям против личности : учебное пособие. Часть 4. Криминалистические аспекты противодействия преступлениям против конституционных прав и свобод человека и гражданина / Е. Б. Серова ; Санкт-Петербургский юридический институт (филиал) Академии Генеральной прокуратуры Российской Федерации. — Санкт-Петербург : </a:t>
            </a:r>
            <a:r>
              <a:rPr lang="ru-RU" sz="2400" dirty="0" err="1">
                <a:solidFill>
                  <a:srgbClr val="002060"/>
                </a:solidFill>
                <a:latin typeface="Times New Roman" panose="02020603050405020304" pitchFamily="18" charset="0"/>
                <a:cs typeface="Times New Roman" panose="02020603050405020304" pitchFamily="18" charset="0"/>
              </a:rPr>
              <a:t>СПбЮИ</a:t>
            </a:r>
            <a:r>
              <a:rPr lang="ru-RU" sz="2400" dirty="0">
                <a:solidFill>
                  <a:srgbClr val="002060"/>
                </a:solidFill>
                <a:latin typeface="Times New Roman" panose="02020603050405020304" pitchFamily="18" charset="0"/>
                <a:cs typeface="Times New Roman" panose="02020603050405020304" pitchFamily="18" charset="0"/>
              </a:rPr>
              <a:t> (ф) АГП РФ, 2015. — 88 с.</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47 — АБ (45), ОБЩ (1), ЧЗ (1).</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В учебном пособии рассмотрены вопросы по использованию прокурором криминалистических знаний при осуществлении противодействия преступлениям против конституционных прав и свобод человека и гражданина, избирательных и трудовых прав граждан. Акцент сделан на оценке прокурором всесторонности, полноты и объективности расследования преступлений указанных видов, особенностях оценки прокурором материалов на стадии возбуждения уголовного дела, первоначальном этапе расследования и результатов типичных следственных действий.</a:t>
            </a:r>
          </a:p>
          <a:p>
            <a:endParaRPr lang="ru-RU" dirty="0"/>
          </a:p>
        </p:txBody>
      </p:sp>
      <p:pic>
        <p:nvPicPr>
          <p:cNvPr id="3" name="Рисунок 2"/>
          <p:cNvPicPr>
            <a:picLocks noChangeAspect="1"/>
          </p:cNvPicPr>
          <p:nvPr/>
        </p:nvPicPr>
        <p:blipFill>
          <a:blip r:embed="rId2"/>
          <a:stretch>
            <a:fillRect/>
          </a:stretch>
        </p:blipFill>
        <p:spPr>
          <a:xfrm>
            <a:off x="205739" y="800417"/>
            <a:ext cx="3031251" cy="4696143"/>
          </a:xfrm>
          <a:prstGeom prst="rect">
            <a:avLst/>
          </a:prstGeom>
        </p:spPr>
      </p:pic>
    </p:spTree>
    <p:extLst>
      <p:ext uri="{BB962C8B-B14F-4D97-AF65-F5344CB8AC3E}">
        <p14:creationId xmlns:p14="http://schemas.microsoft.com/office/powerpoint/2010/main" val="168756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4080" y="101600"/>
            <a:ext cx="8615680" cy="5539978"/>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67.414(2Р)312 </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Серова, Е. Б. Криминалистические аспекты противодействия преступлениям против личности : учебное пособие. Часть 5. Криминалистические аспекты противодействия преступлениям против семьи и несовершеннолетних / Е. Б. Серова ; Санкт-Петербургский юридический институт (филиал) Академии Генеральной прокуратуры Российской Федерации. — Санкт-Петербург : </a:t>
            </a:r>
            <a:r>
              <a:rPr lang="ru-RU" sz="2400" dirty="0" err="1">
                <a:solidFill>
                  <a:srgbClr val="002060"/>
                </a:solidFill>
                <a:latin typeface="Times New Roman" panose="02020603050405020304" pitchFamily="18" charset="0"/>
                <a:cs typeface="Times New Roman" panose="02020603050405020304" pitchFamily="18" charset="0"/>
              </a:rPr>
              <a:t>СПбЮИ</a:t>
            </a:r>
            <a:r>
              <a:rPr lang="ru-RU" sz="2400" dirty="0">
                <a:solidFill>
                  <a:srgbClr val="002060"/>
                </a:solidFill>
                <a:latin typeface="Times New Roman" panose="02020603050405020304" pitchFamily="18" charset="0"/>
                <a:cs typeface="Times New Roman" panose="02020603050405020304" pitchFamily="18" charset="0"/>
              </a:rPr>
              <a:t> (ф) АГП РФ, 2015. — 76 с.</a:t>
            </a:r>
          </a:p>
          <a:p>
            <a:pPr algn="just"/>
            <a:r>
              <a:rPr lang="ru-RU" sz="2400" b="1" dirty="0">
                <a:solidFill>
                  <a:srgbClr val="002060"/>
                </a:solidFill>
                <a:latin typeface="Times New Roman" panose="02020603050405020304" pitchFamily="18" charset="0"/>
                <a:cs typeface="Times New Roman" panose="02020603050405020304" pitchFamily="18" charset="0"/>
              </a:rPr>
              <a:t>Экземпляры: всего: 47 — АБ (45), ОБЩ (1), ЧЗ (1).</a:t>
            </a:r>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В учебном пособии рассматриваются вопросы использования прокурором криминалистических знаний при осуществлении противодействия преступлениям против семьи и несовершеннолетних. Акцент сделан на оценке прокурором всесторонности, полноты и объективности расследования преступлений указанных видов, особенностях оценки прокурором материалов на стадии возбуждения уголовного дела, первоначальном этапе расследования и результатов типичных следственных действий</a:t>
            </a:r>
            <a:r>
              <a:rPr lang="ru-RU" sz="2400" dirty="0">
                <a:solidFill>
                  <a:srgbClr val="002060"/>
                </a:solidFill>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stretch>
            <a:fillRect/>
          </a:stretch>
        </p:blipFill>
        <p:spPr>
          <a:xfrm>
            <a:off x="129540" y="760730"/>
            <a:ext cx="3131440" cy="4786630"/>
          </a:xfrm>
          <a:prstGeom prst="rect">
            <a:avLst/>
          </a:prstGeom>
        </p:spPr>
      </p:pic>
    </p:spTree>
    <p:extLst>
      <p:ext uri="{BB962C8B-B14F-4D97-AF65-F5344CB8AC3E}">
        <p14:creationId xmlns:p14="http://schemas.microsoft.com/office/powerpoint/2010/main" val="493452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643</TotalTime>
  <Words>18</Words>
  <Application>Microsoft Office PowerPoint</Application>
  <PresentationFormat>Широкоэкранный</PresentationFormat>
  <Paragraphs>48</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Century Gothic</vt:lpstr>
      <vt:lpstr>Times New Roman</vt:lpstr>
      <vt:lpstr>Wingdings 3</vt:lpstr>
      <vt:lpstr>Сектор</vt:lpstr>
      <vt:lpstr>УЧЕНЫЕ-ЮРИСТЫ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Ярыжко Анна Петровна</dc:creator>
  <cp:lastModifiedBy>a10</cp:lastModifiedBy>
  <cp:revision>132</cp:revision>
  <dcterms:created xsi:type="dcterms:W3CDTF">2024-02-05T08:20:51Z</dcterms:created>
  <dcterms:modified xsi:type="dcterms:W3CDTF">2024-05-03T11:53:11Z</dcterms:modified>
</cp:coreProperties>
</file>